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0691813" cy="7559675"/>
  <p:notesSz cx="6858000" cy="9144000"/>
  <p:defaultTextStyle>
    <a:defPPr rtl="0">
      <a:defRPr lang="en-GB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5B9B"/>
    <a:srgbClr val="C8133E"/>
    <a:srgbClr val="1466AD"/>
    <a:srgbClr val="CD1719"/>
    <a:srgbClr val="9191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020" autoAdjust="0"/>
  </p:normalViewPr>
  <p:slideViewPr>
    <p:cSldViewPr snapToGrid="0">
      <p:cViewPr varScale="1">
        <p:scale>
          <a:sx n="106" d="100"/>
          <a:sy n="106" d="100"/>
        </p:scale>
        <p:origin x="12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962A3A2-BE0A-4535-A108-E195742F9CB0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/>
              <a:t>Клацніть, щоб відредагувати стилі зразків тексту</a:t>
            </a:r>
          </a:p>
          <a:p>
            <a:pPr lvl="1" rtl="0"/>
            <a:r>
              <a:rPr lang="en-GB"/>
              <a:t>Другий рівень</a:t>
            </a:r>
          </a:p>
          <a:p>
            <a:pPr lvl="2" rtl="0"/>
            <a:r>
              <a:rPr lang="en-GB"/>
              <a:t>Третій рівень</a:t>
            </a:r>
          </a:p>
          <a:p>
            <a:pPr lvl="3" rtl="0"/>
            <a:r>
              <a:rPr lang="en-GB"/>
              <a:t>Четвертий рівень</a:t>
            </a:r>
          </a:p>
          <a:p>
            <a:pPr lvl="4" rtl="0"/>
            <a:r>
              <a:rPr lang="en-GB"/>
              <a:t>П’ятий рівень</a:t>
            </a:r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7B86A44-521D-440B-8871-96831BA98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286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27B86A44-521D-440B-8871-96831BA985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794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rtlCol="0" anchor="b"/>
          <a:lstStyle>
            <a:lvl1pPr algn="ctr">
              <a:defRPr sz="6614"/>
            </a:lvl1pPr>
          </a:lstStyle>
          <a:p>
            <a:pPr rtl="0"/>
            <a:r>
              <a:rPr lang="en-GB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 rtlCol="0"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pPr rtl="0"/>
            <a:r>
              <a:rPr lang="en-GB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B01E196-3F95-4EF9-9B45-BB42D9CEF596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1B9458F-4512-4C6B-9D1C-CCA837D3F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292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en-GB"/>
              <a:t>Клацніть, щоб відредагувати стилі зразків тексту</a:t>
            </a:r>
          </a:p>
          <a:p>
            <a:pPr lvl="1" rtl="0"/>
            <a:r>
              <a:rPr lang="en-GB"/>
              <a:t>Другий рівень</a:t>
            </a:r>
          </a:p>
          <a:p>
            <a:pPr lvl="2" rtl="0"/>
            <a:r>
              <a:rPr lang="en-GB"/>
              <a:t>Третій рівень</a:t>
            </a:r>
          </a:p>
          <a:p>
            <a:pPr lvl="3" rtl="0"/>
            <a:r>
              <a:rPr lang="en-GB"/>
              <a:t>Четвертий рівень</a:t>
            </a:r>
          </a:p>
          <a:p>
            <a:pPr lvl="4" rtl="0"/>
            <a:r>
              <a:rPr lang="en-GB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B01E196-3F95-4EF9-9B45-BB42D9CEF596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1B9458F-4512-4C6B-9D1C-CCA837D3F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96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 rtlCol="0"/>
          <a:lstStyle/>
          <a:p>
            <a:pPr rtl="0"/>
            <a:r>
              <a:rPr lang="en-GB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 rtlCol="0"/>
          <a:lstStyle/>
          <a:p>
            <a:pPr lvl="0" rtl="0"/>
            <a:r>
              <a:rPr lang="en-GB"/>
              <a:t>Клацніть, щоб відредагувати стилі зразків тексту</a:t>
            </a:r>
          </a:p>
          <a:p>
            <a:pPr lvl="1" rtl="0"/>
            <a:r>
              <a:rPr lang="en-GB"/>
              <a:t>Другий рівень</a:t>
            </a:r>
          </a:p>
          <a:p>
            <a:pPr lvl="2" rtl="0"/>
            <a:r>
              <a:rPr lang="en-GB"/>
              <a:t>Третій рівень</a:t>
            </a:r>
          </a:p>
          <a:p>
            <a:pPr lvl="3" rtl="0"/>
            <a:r>
              <a:rPr lang="en-GB"/>
              <a:t>Четвертий рівень</a:t>
            </a:r>
          </a:p>
          <a:p>
            <a:pPr lvl="4" rtl="0"/>
            <a:r>
              <a:rPr lang="en-GB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B01E196-3F95-4EF9-9B45-BB42D9CEF596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1B9458F-4512-4C6B-9D1C-CCA837D3F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578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n-GB"/>
              <a:t>Клацніть, щоб відредагувати стилі зразків тексту</a:t>
            </a:r>
          </a:p>
          <a:p>
            <a:pPr lvl="1" rtl="0"/>
            <a:r>
              <a:rPr lang="en-GB"/>
              <a:t>Другий рівень</a:t>
            </a:r>
          </a:p>
          <a:p>
            <a:pPr lvl="2" rtl="0"/>
            <a:r>
              <a:rPr lang="en-GB"/>
              <a:t>Третій рівень</a:t>
            </a:r>
          </a:p>
          <a:p>
            <a:pPr lvl="3" rtl="0"/>
            <a:r>
              <a:rPr lang="en-GB"/>
              <a:t>Четвертий рівень</a:t>
            </a:r>
          </a:p>
          <a:p>
            <a:pPr lvl="4" rtl="0"/>
            <a:r>
              <a:rPr lang="en-GB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B01E196-3F95-4EF9-9B45-BB42D9CEF596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1B9458F-4512-4C6B-9D1C-CCA837D3F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065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rtlCol="0" anchor="b"/>
          <a:lstStyle>
            <a:lvl1pPr>
              <a:defRPr sz="6614"/>
            </a:lvl1pPr>
          </a:lstStyle>
          <a:p>
            <a:pPr rtl="0"/>
            <a:r>
              <a:rPr lang="en-GB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 rtlCol="0"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 rtl="0"/>
            <a:r>
              <a:rPr lang="en-GB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B01E196-3F95-4EF9-9B45-BB42D9CEF596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1B9458F-4512-4C6B-9D1C-CCA837D3F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816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 rtlCol="0"/>
          <a:lstStyle/>
          <a:p>
            <a:pPr lvl="0" rtl="0"/>
            <a:r>
              <a:rPr lang="en-GB"/>
              <a:t>Клацніть, щоб відредагувати стилі зразків тексту</a:t>
            </a:r>
          </a:p>
          <a:p>
            <a:pPr lvl="1" rtl="0"/>
            <a:r>
              <a:rPr lang="en-GB"/>
              <a:t>Другий рівень</a:t>
            </a:r>
          </a:p>
          <a:p>
            <a:pPr lvl="2" rtl="0"/>
            <a:r>
              <a:rPr lang="en-GB"/>
              <a:t>Третій рівень</a:t>
            </a:r>
          </a:p>
          <a:p>
            <a:pPr lvl="3" rtl="0"/>
            <a:r>
              <a:rPr lang="en-GB"/>
              <a:t>Четвертий рівень</a:t>
            </a:r>
          </a:p>
          <a:p>
            <a:pPr lvl="4" rtl="0"/>
            <a:r>
              <a:rPr lang="en-GB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 rtlCol="0"/>
          <a:lstStyle/>
          <a:p>
            <a:pPr lvl="0" rtl="0"/>
            <a:r>
              <a:rPr lang="en-GB"/>
              <a:t>Клацніть, щоб відредагувати стилі зразків тексту</a:t>
            </a:r>
          </a:p>
          <a:p>
            <a:pPr lvl="1" rtl="0"/>
            <a:r>
              <a:rPr lang="en-GB"/>
              <a:t>Другий рівень</a:t>
            </a:r>
          </a:p>
          <a:p>
            <a:pPr lvl="2" rtl="0"/>
            <a:r>
              <a:rPr lang="en-GB"/>
              <a:t>Третій рівень</a:t>
            </a:r>
          </a:p>
          <a:p>
            <a:pPr lvl="3" rtl="0"/>
            <a:r>
              <a:rPr lang="en-GB"/>
              <a:t>Четвертий рівень</a:t>
            </a:r>
          </a:p>
          <a:p>
            <a:pPr lvl="4" rtl="0"/>
            <a:r>
              <a:rPr lang="en-GB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B01E196-3F95-4EF9-9B45-BB42D9CEF596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1B9458F-4512-4C6B-9D1C-CCA837D3F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939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 rtlCol="0"/>
          <a:lstStyle/>
          <a:p>
            <a:pPr rtl="0"/>
            <a:r>
              <a:rPr lang="en-GB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rtlCol="0"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 rtl="0"/>
            <a:r>
              <a:rPr lang="en-GB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 rtlCol="0"/>
          <a:lstStyle/>
          <a:p>
            <a:pPr lvl="0" rtl="0"/>
            <a:r>
              <a:rPr lang="en-GB"/>
              <a:t>Клацніть, щоб відредагувати стилі зразків тексту</a:t>
            </a:r>
          </a:p>
          <a:p>
            <a:pPr lvl="1" rtl="0"/>
            <a:r>
              <a:rPr lang="en-GB"/>
              <a:t>Другий рівень</a:t>
            </a:r>
          </a:p>
          <a:p>
            <a:pPr lvl="2" rtl="0"/>
            <a:r>
              <a:rPr lang="en-GB"/>
              <a:t>Третій рівень</a:t>
            </a:r>
          </a:p>
          <a:p>
            <a:pPr lvl="3" rtl="0"/>
            <a:r>
              <a:rPr lang="en-GB"/>
              <a:t>Четвертий рівень</a:t>
            </a:r>
          </a:p>
          <a:p>
            <a:pPr lvl="4" rtl="0"/>
            <a:r>
              <a:rPr lang="en-GB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rtlCol="0"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 rtl="0"/>
            <a:r>
              <a:rPr lang="en-GB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 rtlCol="0"/>
          <a:lstStyle/>
          <a:p>
            <a:pPr lvl="0" rtl="0"/>
            <a:r>
              <a:rPr lang="en-GB"/>
              <a:t>Клацніть, щоб відредагувати стилі зразків тексту</a:t>
            </a:r>
          </a:p>
          <a:p>
            <a:pPr lvl="1" rtl="0"/>
            <a:r>
              <a:rPr lang="en-GB"/>
              <a:t>Другий рівень</a:t>
            </a:r>
          </a:p>
          <a:p>
            <a:pPr lvl="2" rtl="0"/>
            <a:r>
              <a:rPr lang="en-GB"/>
              <a:t>Третій рівень</a:t>
            </a:r>
          </a:p>
          <a:p>
            <a:pPr lvl="3" rtl="0"/>
            <a:r>
              <a:rPr lang="en-GB"/>
              <a:t>Четвертий рівень</a:t>
            </a:r>
          </a:p>
          <a:p>
            <a:pPr lvl="4" rtl="0"/>
            <a:r>
              <a:rPr lang="en-GB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B01E196-3F95-4EF9-9B45-BB42D9CEF596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1B9458F-4512-4C6B-9D1C-CCA837D3F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498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B01E196-3F95-4EF9-9B45-BB42D9CEF596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1B9458F-4512-4C6B-9D1C-CCA837D3F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45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B01E196-3F95-4EF9-9B45-BB42D9CEF596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1B9458F-4512-4C6B-9D1C-CCA837D3F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088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rtlCol="0" anchor="b"/>
          <a:lstStyle>
            <a:lvl1pPr>
              <a:defRPr sz="3527"/>
            </a:lvl1pPr>
          </a:lstStyle>
          <a:p>
            <a:pPr rtl="0"/>
            <a:r>
              <a:rPr lang="en-GB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 rtlCol="0"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 rtl="0"/>
            <a:r>
              <a:rPr lang="en-GB"/>
              <a:t>Клацніть, щоб відредагувати стилі зразків тексту</a:t>
            </a:r>
          </a:p>
          <a:p>
            <a:pPr lvl="1" rtl="0"/>
            <a:r>
              <a:rPr lang="en-GB"/>
              <a:t>Другий рівень</a:t>
            </a:r>
          </a:p>
          <a:p>
            <a:pPr lvl="2" rtl="0"/>
            <a:r>
              <a:rPr lang="en-GB"/>
              <a:t>Третій рівень</a:t>
            </a:r>
          </a:p>
          <a:p>
            <a:pPr lvl="3" rtl="0"/>
            <a:r>
              <a:rPr lang="en-GB"/>
              <a:t>Четвертий рівень</a:t>
            </a:r>
          </a:p>
          <a:p>
            <a:pPr lvl="4" rtl="0"/>
            <a:r>
              <a:rPr lang="en-GB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 rtlCol="0"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 rtl="0"/>
            <a:r>
              <a:rPr lang="en-GB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B01E196-3F95-4EF9-9B45-BB42D9CEF596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1B9458F-4512-4C6B-9D1C-CCA837D3F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4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rtlCol="0" anchor="b"/>
          <a:lstStyle>
            <a:lvl1pPr>
              <a:defRPr sz="3527"/>
            </a:lvl1pPr>
          </a:lstStyle>
          <a:p>
            <a:pPr rtl="0"/>
            <a:r>
              <a:rPr lang="en-GB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rtlCol="0"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pPr rtl="0"/>
            <a:r>
              <a:rPr lang="en-GB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 rtlCol="0"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 rtl="0"/>
            <a:r>
              <a:rPr lang="en-GB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B01E196-3F95-4EF9-9B45-BB42D9CEF596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1B9458F-4512-4C6B-9D1C-CCA837D3F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729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n-GB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GB"/>
              <a:t>Клацніть, щоб відредагувати стилі зразків тексту</a:t>
            </a:r>
          </a:p>
          <a:p>
            <a:pPr lvl="1" rtl="0"/>
            <a:r>
              <a:rPr lang="en-GB"/>
              <a:t>Другий рівень</a:t>
            </a:r>
          </a:p>
          <a:p>
            <a:pPr lvl="2" rtl="0"/>
            <a:r>
              <a:rPr lang="en-GB"/>
              <a:t>Третій рівень</a:t>
            </a:r>
          </a:p>
          <a:p>
            <a:pPr lvl="3" rtl="0"/>
            <a:r>
              <a:rPr lang="en-GB"/>
              <a:t>Четвертий рівень</a:t>
            </a:r>
          </a:p>
          <a:p>
            <a:pPr lvl="4" rtl="0"/>
            <a:r>
              <a:rPr lang="en-GB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rtl="0"/>
            <a:fld id="{8B01E196-3F95-4EF9-9B45-BB42D9CEF596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rtl="0"/>
            <a:fld id="{A1B9458F-4512-4C6B-9D1C-CCA837D3F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410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www.has-sante.fr/jcms/p_3269572/fr/deficits-du-cycle-de-l-ure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filiere-g2m.fr/urgences" TargetMode="External"/><Relationship Id="rId5" Type="http://schemas.openxmlformats.org/officeDocument/2006/relationships/hyperlink" Target="file:///C:\Users\38096\OneDrive\&#1056;&#1072;&#1073;&#1086;&#1095;&#1080;&#1081;%20&#1089;&#1090;&#1086;&#1083;\&#1047;&#1072;&#1082;&#1072;&#1079;&#1099;%20&#1055;&#1088;&#1086;&#1092;&#1087;&#1077;&#1088;&#1077;&#1082;&#1083;&#1072;&#1076;_OCR\&#1055;&#1072;&#1087;&#1082;&#1080;\Power%20Point\&#1056;&#1086;&#1073;&#1086;&#1090;&#1072;\d19949\g2m_fiche_diagnostique_cycle-uree-sept24\%20protocoles%20d&#8217;urgence" TargetMode="External"/><Relationship Id="rId4" Type="http://schemas.openxmlformats.org/officeDocument/2006/relationships/hyperlink" Target="https://www.filiere-g2m.fr/annuair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Рисунок 27">
            <a:extLst>
              <a:ext uri="{FF2B5EF4-FFF2-40B4-BE49-F238E27FC236}">
                <a16:creationId xmlns:a16="http://schemas.microsoft.com/office/drawing/2014/main" xmlns="" id="{134D1A55-C314-84B8-A210-5DD69CE0730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6" y="0"/>
            <a:ext cx="10687921" cy="7559675"/>
          </a:xfrm>
          <a:prstGeom prst="rect">
            <a:avLst/>
          </a:prstGeom>
        </p:spPr>
      </p:pic>
      <p:grpSp>
        <p:nvGrpSpPr>
          <p:cNvPr id="26" name="Групувати 25">
            <a:extLst>
              <a:ext uri="{FF2B5EF4-FFF2-40B4-BE49-F238E27FC236}">
                <a16:creationId xmlns:a16="http://schemas.microsoft.com/office/drawing/2014/main" xmlns="" id="{509E3455-D18E-0E8A-96A7-42B24FF80B16}"/>
              </a:ext>
            </a:extLst>
          </p:cNvPr>
          <p:cNvGrpSpPr/>
          <p:nvPr/>
        </p:nvGrpSpPr>
        <p:grpSpPr>
          <a:xfrm>
            <a:off x="24384" y="82467"/>
            <a:ext cx="10615676" cy="7391424"/>
            <a:chOff x="24384" y="82467"/>
            <a:chExt cx="10615676" cy="7391424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1B631CDB-453F-3454-F2B9-E80CB2986AB4}"/>
                </a:ext>
              </a:extLst>
            </p:cNvPr>
            <p:cNvSpPr txBox="1"/>
            <p:nvPr/>
          </p:nvSpPr>
          <p:spPr>
            <a:xfrm>
              <a:off x="1651730" y="82467"/>
              <a:ext cx="7376160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en-GB" sz="1400" b="1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WHEN TO CONSIDER PRIMARY UREA CYCLE DISORDER</a:t>
              </a:r>
              <a:endParaRPr lang="en-US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xmlns="" id="{B5439C79-1BC8-68C3-43FD-0383E26D3CE4}"/>
                </a:ext>
              </a:extLst>
            </p:cNvPr>
            <p:cNvSpPr txBox="1"/>
            <p:nvPr/>
          </p:nvSpPr>
          <p:spPr>
            <a:xfrm rot="16200000">
              <a:off x="-1095494" y="2064538"/>
              <a:ext cx="2609088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en-GB" sz="2400" b="1">
                  <a:solidFill>
                    <a:srgbClr val="919190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Clinical signs</a:t>
              </a:r>
              <a:endParaRPr lang="en-US" sz="2400" dirty="0">
                <a:solidFill>
                  <a:srgbClr val="919190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xmlns="" id="{A09D9F7B-ABF3-B63A-7A21-BC128081ED2A}"/>
                </a:ext>
              </a:extLst>
            </p:cNvPr>
            <p:cNvSpPr txBox="1"/>
            <p:nvPr/>
          </p:nvSpPr>
          <p:spPr>
            <a:xfrm>
              <a:off x="847566" y="406504"/>
              <a:ext cx="2134394" cy="66428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>
                <a:lnSpc>
                  <a:spcPct val="80000"/>
                </a:lnSpc>
                <a:buNone/>
              </a:pPr>
              <a:r>
                <a:rPr lang="en-GB" sz="1200" b="1">
                  <a:solidFill>
                    <a:srgbClr val="1466AD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NEONATES</a:t>
              </a:r>
              <a:endParaRPr lang="en-US" sz="1200" b="1" dirty="0">
                <a:solidFill>
                  <a:srgbClr val="1466AD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algn="ctr" rtl="0">
                <a:lnSpc>
                  <a:spcPct val="80000"/>
                </a:lnSpc>
                <a:spcAft>
                  <a:spcPts val="300"/>
                </a:spcAft>
                <a:buNone/>
              </a:pPr>
              <a:r>
                <a:rPr lang="en-GB" sz="950" b="1">
                  <a:solidFill>
                    <a:srgbClr val="1466AD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ACUTE ONSET</a:t>
              </a:r>
              <a:endParaRPr lang="en-US" sz="950" b="1" dirty="0">
                <a:solidFill>
                  <a:srgbClr val="1466AD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algn="ctr" rtl="0">
                <a:lnSpc>
                  <a:spcPct val="80000"/>
                </a:lnSpc>
                <a:spcAft>
                  <a:spcPts val="800"/>
                </a:spcAft>
                <a:buNone/>
              </a:pPr>
              <a:r>
                <a:rPr lang="en-GB" sz="950" b="1">
                  <a:solidFill>
                    <a:srgbClr val="1466AD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From 24 to 72 hours of life</a:t>
              </a:r>
              <a:endParaRPr lang="en-US" sz="950" b="1" dirty="0">
                <a:solidFill>
                  <a:srgbClr val="1466AD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algn="ctr" rtl="0">
                <a:lnSpc>
                  <a:spcPct val="80000"/>
                </a:lnSpc>
              </a:pPr>
              <a:r>
                <a:rPr lang="en-GB" sz="1150" b="1">
                  <a:solidFill>
                    <a:srgbClr val="1466AD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SYMPTOM-FREE INTERVAL</a:t>
              </a:r>
              <a:endParaRPr lang="en-US" sz="1150" b="1" dirty="0">
                <a:solidFill>
                  <a:srgbClr val="1466AD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xmlns="" id="{77478D18-CA7E-BB31-AB82-2F7F398B3F7F}"/>
                </a:ext>
              </a:extLst>
            </p:cNvPr>
            <p:cNvSpPr txBox="1"/>
            <p:nvPr/>
          </p:nvSpPr>
          <p:spPr>
            <a:xfrm>
              <a:off x="819626" y="1151078"/>
              <a:ext cx="2502694" cy="229883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rtl="0">
                <a:lnSpc>
                  <a:spcPct val="80000"/>
                </a:lnSpc>
                <a:spcAft>
                  <a:spcPts val="200"/>
                </a:spcAft>
                <a:buNone/>
              </a:pPr>
              <a:r>
                <a:rPr lang="en-GB" sz="1300" b="1">
                  <a:solidFill>
                    <a:srgbClr val="1466AD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Rapidly-worsening neurological impairment</a:t>
              </a:r>
              <a:endParaRPr lang="en-US" sz="1300" dirty="0">
                <a:solidFill>
                  <a:srgbClr val="1466AD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rtl="0">
                <a:lnSpc>
                  <a:spcPct val="80000"/>
                </a:lnSpc>
                <a:spcAft>
                  <a:spcPts val="300"/>
                </a:spcAft>
                <a:buNone/>
              </a:pPr>
              <a:r>
                <a:rPr lang="en-GB" sz="950" b="1">
                  <a:solidFill>
                    <a:srgbClr val="C8133E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Impaired consciousness up to coma</a:t>
              </a:r>
              <a:r>
                <a:rPr lang="fr-FR" sz="950" b="1" dirty="0">
                  <a:solidFill>
                    <a:srgbClr val="C8133E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/>
              </a:r>
              <a:br>
                <a:rPr lang="fr-FR" sz="950" b="1" dirty="0">
                  <a:solidFill>
                    <a:srgbClr val="C8133E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</a:br>
              <a:r>
                <a:rPr lang="en-GB" sz="950">
                  <a:solidFill>
                    <a:srgbClr val="C8133E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± convulsions</a:t>
              </a:r>
              <a:endParaRPr lang="en-US" sz="950" dirty="0">
                <a:solidFill>
                  <a:srgbClr val="C8133E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rtl="0">
                <a:lnSpc>
                  <a:spcPct val="80000"/>
                </a:lnSpc>
                <a:buNone/>
              </a:pPr>
              <a:r>
                <a:rPr lang="en-GB" sz="970" b="1">
                  <a:solidFill>
                    <a:srgbClr val="C8133E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Hyper or hypoventilation</a:t>
              </a:r>
              <a:endParaRPr lang="en-US" sz="970" dirty="0">
                <a:solidFill>
                  <a:srgbClr val="C8133E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rtl="0">
                <a:lnSpc>
                  <a:spcPct val="80000"/>
                </a:lnSpc>
                <a:spcAft>
                  <a:spcPts val="2000"/>
                </a:spcAft>
                <a:buNone/>
              </a:pPr>
              <a:r>
                <a:rPr lang="en-GB" sz="970" b="1">
                  <a:solidFill>
                    <a:srgbClr val="C8133E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Axial hypotonia, peripheral hypertonia</a:t>
              </a:r>
              <a:endParaRPr lang="en-US" sz="970" dirty="0">
                <a:solidFill>
                  <a:srgbClr val="C8133E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rtl="0">
                <a:lnSpc>
                  <a:spcPct val="80000"/>
                </a:lnSpc>
                <a:buNone/>
              </a:pPr>
              <a:r>
                <a:rPr lang="en-GB" sz="1300" b="1">
                  <a:solidFill>
                    <a:srgbClr val="1466AD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Digestive and liver impairment</a:t>
              </a:r>
            </a:p>
            <a:p>
              <a:pPr rtl="0">
                <a:lnSpc>
                  <a:spcPct val="80000"/>
                </a:lnSpc>
                <a:spcAft>
                  <a:spcPts val="2400"/>
                </a:spcAft>
                <a:buNone/>
              </a:pPr>
              <a:r>
                <a:rPr lang="en-GB" sz="950" b="1">
                  <a:solidFill>
                    <a:srgbClr val="C8133E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V</a:t>
              </a:r>
              <a:r>
                <a:rPr lang="en-GB" sz="950" b="1">
                  <a:solidFill>
                    <a:srgbClr val="C8133E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omiting / Nausea / Anorexia </a:t>
              </a:r>
              <a:r>
                <a:rPr lang="en-GB" sz="950">
                  <a:solidFill>
                    <a:srgbClr val="C8133E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Cytolysis / Liver failure</a:t>
              </a:r>
              <a:endParaRPr lang="en-US" sz="950" dirty="0">
                <a:solidFill>
                  <a:srgbClr val="C8133E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rtl="0">
                <a:lnSpc>
                  <a:spcPct val="80000"/>
                </a:lnSpc>
                <a:spcAft>
                  <a:spcPts val="300"/>
                </a:spcAft>
                <a:buNone/>
              </a:pPr>
              <a:r>
                <a:rPr lang="en-GB" sz="1300" b="1">
                  <a:solidFill>
                    <a:srgbClr val="1466AD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Other</a:t>
              </a:r>
              <a:endParaRPr lang="en-US" sz="1300" dirty="0">
                <a:solidFill>
                  <a:srgbClr val="1466AD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rtl="0">
                <a:lnSpc>
                  <a:spcPct val="80000"/>
                </a:lnSpc>
              </a:pPr>
              <a:r>
                <a:rPr lang="en-GB" sz="950" b="1">
                  <a:solidFill>
                    <a:srgbClr val="C8133E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Peripheral circulation disorders</a:t>
              </a:r>
              <a:r>
                <a:rPr lang="fr-FR" sz="950" b="1" dirty="0">
                  <a:solidFill>
                    <a:srgbClr val="C8133E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/>
              </a:r>
              <a:br>
                <a:rPr lang="fr-FR" sz="950" b="1" dirty="0">
                  <a:solidFill>
                    <a:srgbClr val="C8133E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</a:br>
              <a:r>
                <a:rPr lang="en-GB" sz="950" b="1">
                  <a:solidFill>
                    <a:srgbClr val="C8133E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Temperature instability</a:t>
              </a:r>
              <a:endParaRPr lang="en-US" sz="950" dirty="0">
                <a:solidFill>
                  <a:srgbClr val="C8133E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E76CEEBF-780D-FDD4-AC76-3141F79CA93F}"/>
                </a:ext>
              </a:extLst>
            </p:cNvPr>
            <p:cNvSpPr txBox="1"/>
            <p:nvPr/>
          </p:nvSpPr>
          <p:spPr>
            <a:xfrm>
              <a:off x="3362960" y="416664"/>
              <a:ext cx="7277100" cy="36401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>
                <a:lnSpc>
                  <a:spcPct val="85000"/>
                </a:lnSpc>
                <a:buNone/>
              </a:pPr>
              <a:r>
                <a:rPr lang="en-GB" sz="1100" b="1">
                  <a:solidFill>
                    <a:srgbClr val="1466AD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INFANTS, CHILDREN, ADOLESCENTS, ADULTS:</a:t>
              </a:r>
              <a:endParaRPr lang="en-US" sz="1100" dirty="0">
                <a:solidFill>
                  <a:srgbClr val="1466AD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algn="ctr" rtl="0">
                <a:lnSpc>
                  <a:spcPct val="85000"/>
                </a:lnSpc>
                <a:buNone/>
              </a:pPr>
              <a:r>
                <a:rPr lang="en-GB" sz="930" b="1">
                  <a:solidFill>
                    <a:srgbClr val="1466AD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ONSET REVEALED BY ACUTE ATTACK OR CHRONIC ILLNESS, BOTH TYPES ARE OFTEN ASSOCIATED</a:t>
              </a:r>
              <a:endParaRPr lang="en-US" sz="930" dirty="0">
                <a:solidFill>
                  <a:srgbClr val="1466AD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algn="ctr" rtl="0">
                <a:lnSpc>
                  <a:spcPct val="80000"/>
                </a:lnSpc>
              </a:pPr>
              <a:r>
                <a:rPr lang="en-GB" sz="800" b="1">
                  <a:solidFill>
                    <a:srgbClr val="1466AD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Association and severity of symptoms vary depending on patients</a:t>
              </a:r>
              <a:endParaRPr lang="en-US" sz="800" dirty="0">
                <a:solidFill>
                  <a:srgbClr val="1466AD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xmlns="" id="{7FAE630E-B9AA-B470-5697-A1BD8DA86EEE}"/>
                </a:ext>
              </a:extLst>
            </p:cNvPr>
            <p:cNvSpPr txBox="1"/>
            <p:nvPr/>
          </p:nvSpPr>
          <p:spPr>
            <a:xfrm>
              <a:off x="3560286" y="925372"/>
              <a:ext cx="3809208" cy="277184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>
                <a:lnSpc>
                  <a:spcPct val="80000"/>
                </a:lnSpc>
                <a:buNone/>
              </a:pPr>
              <a:r>
                <a:rPr lang="en-GB" sz="980" b="1">
                  <a:solidFill>
                    <a:srgbClr val="1466AD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ACUTE LATE ONSET</a:t>
              </a:r>
              <a:endParaRPr lang="en-US" sz="980" dirty="0">
                <a:solidFill>
                  <a:srgbClr val="1466AD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algn="ctr" rtl="0">
                <a:lnSpc>
                  <a:spcPct val="80000"/>
                </a:lnSpc>
                <a:spcAft>
                  <a:spcPts val="1000"/>
                </a:spcAft>
                <a:buNone/>
              </a:pPr>
              <a:r>
                <a:rPr lang="en-GB" sz="980">
                  <a:solidFill>
                    <a:srgbClr val="1466AD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Paroxysmal episodes (metabolic decompensation)</a:t>
              </a:r>
              <a:endParaRPr lang="en-US" sz="980" dirty="0">
                <a:solidFill>
                  <a:srgbClr val="1466AD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algn="ctr" rtl="0">
                <a:lnSpc>
                  <a:spcPct val="80000"/>
                </a:lnSpc>
                <a:spcAft>
                  <a:spcPts val="1000"/>
                </a:spcAft>
                <a:buNone/>
              </a:pPr>
              <a:r>
                <a:rPr lang="en-GB" sz="930" b="1">
                  <a:solidFill>
                    <a:srgbClr val="1466AD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Triggering factors: </a:t>
              </a:r>
              <a:r>
                <a:rPr lang="en-GB" sz="960">
                  <a:solidFill>
                    <a:srgbClr val="1466AD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infections, fever, anorexia, vomiting, diarrhoea, excessive protein intake, fasting, insufficient calorie intake, catabolism, surgery, weight loss</a:t>
              </a:r>
              <a:endParaRPr lang="en-US" sz="960" dirty="0">
                <a:solidFill>
                  <a:srgbClr val="1466AD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marL="92075" algn="ctr" rtl="0">
                <a:lnSpc>
                  <a:spcPct val="80000"/>
                </a:lnSpc>
                <a:spcAft>
                  <a:spcPts val="1100"/>
                </a:spcAft>
                <a:buNone/>
              </a:pPr>
              <a:r>
                <a:rPr lang="en-GB" sz="930" b="1">
                  <a:solidFill>
                    <a:srgbClr val="1466AD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Risk of multiorgan failure, death or severe disability during decompensation</a:t>
              </a:r>
              <a:endParaRPr lang="en-US" sz="930" dirty="0">
                <a:solidFill>
                  <a:srgbClr val="1466AD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marL="625475" rtl="0">
                <a:lnSpc>
                  <a:spcPct val="75000"/>
                </a:lnSpc>
                <a:buNone/>
              </a:pPr>
              <a:r>
                <a:rPr lang="en-GB" sz="1300" b="1">
                  <a:solidFill>
                    <a:srgbClr val="1466AD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Neurological impairment</a:t>
              </a:r>
              <a:endParaRPr lang="en-US" sz="1300" dirty="0">
                <a:solidFill>
                  <a:srgbClr val="1466AD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marL="625475" rtl="0">
                <a:lnSpc>
                  <a:spcPct val="75000"/>
                </a:lnSpc>
                <a:spcAft>
                  <a:spcPts val="900"/>
                </a:spcAft>
                <a:buNone/>
              </a:pPr>
              <a:r>
                <a:rPr lang="en-GB" sz="940" b="1">
                  <a:solidFill>
                    <a:srgbClr val="C8133E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Impaired consciousness, up to coma </a:t>
              </a:r>
              <a:r>
                <a:rPr lang="en-GB" sz="940">
                  <a:solidFill>
                    <a:srgbClr val="C8133E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± convulsions </a:t>
              </a:r>
              <a:r>
                <a:rPr lang="en-GB" sz="940" b="1">
                  <a:solidFill>
                    <a:srgbClr val="C8133E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Hyper or hypoventilation, Pyramidal syndrome</a:t>
              </a:r>
              <a:endParaRPr lang="en-US" sz="940" dirty="0">
                <a:solidFill>
                  <a:srgbClr val="C8133E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marL="625475" rtl="0">
                <a:lnSpc>
                  <a:spcPct val="75000"/>
                </a:lnSpc>
              </a:pPr>
              <a:r>
                <a:rPr lang="en-GB" sz="1300" b="1">
                  <a:solidFill>
                    <a:srgbClr val="1466AD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Psychiatric disorders</a:t>
              </a:r>
              <a:endParaRPr lang="en-US" sz="1300" b="1" dirty="0">
                <a:solidFill>
                  <a:srgbClr val="1466AD"/>
                </a:solidFill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marL="625475" rtl="0">
                <a:lnSpc>
                  <a:spcPct val="75000"/>
                </a:lnSpc>
                <a:spcAft>
                  <a:spcPts val="1400"/>
                </a:spcAft>
                <a:buNone/>
              </a:pPr>
              <a:r>
                <a:rPr lang="en-GB" sz="1030">
                  <a:solidFill>
                    <a:srgbClr val="C8133E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Hallucinations, paranoia, manic episodes, emotional disorders, personality changes, post-partum psychosis</a:t>
              </a:r>
              <a:endParaRPr lang="en-US" sz="1030" dirty="0">
                <a:solidFill>
                  <a:srgbClr val="C8133E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marL="625475" rtl="0">
                <a:lnSpc>
                  <a:spcPct val="75000"/>
                </a:lnSpc>
                <a:buNone/>
              </a:pPr>
              <a:r>
                <a:rPr lang="en-GB" sz="1300" b="1">
                  <a:solidFill>
                    <a:srgbClr val="1466AD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Digestive and liver impairment</a:t>
              </a:r>
              <a:endParaRPr lang="en-US" sz="1300" dirty="0">
                <a:solidFill>
                  <a:srgbClr val="1466AD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marL="625475" rtl="0">
                <a:lnSpc>
                  <a:spcPct val="75000"/>
                </a:lnSpc>
                <a:buNone/>
              </a:pPr>
              <a:r>
                <a:rPr lang="en-GB" sz="1000" b="1">
                  <a:solidFill>
                    <a:srgbClr val="C8133E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Vomiting / Nausea / Anorexia</a:t>
              </a:r>
              <a:endParaRPr lang="en-US" sz="1000" dirty="0">
                <a:solidFill>
                  <a:srgbClr val="C8133E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marL="625475" rtl="0">
                <a:lnSpc>
                  <a:spcPct val="75000"/>
                </a:lnSpc>
              </a:pPr>
              <a:r>
                <a:rPr lang="en-GB" sz="1030">
                  <a:solidFill>
                    <a:srgbClr val="C8133E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Cytolysis / Liver failure / Reye Syndrome</a:t>
              </a:r>
              <a:endParaRPr lang="en-US" sz="1030" dirty="0">
                <a:solidFill>
                  <a:srgbClr val="C8133E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xmlns="" id="{595545E0-B418-D8E3-CD6F-0150B7E5E30C}"/>
                </a:ext>
              </a:extLst>
            </p:cNvPr>
            <p:cNvSpPr txBox="1"/>
            <p:nvPr/>
          </p:nvSpPr>
          <p:spPr>
            <a:xfrm>
              <a:off x="8062109" y="925372"/>
              <a:ext cx="2510150" cy="27588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>
                <a:lnSpc>
                  <a:spcPct val="80000"/>
                </a:lnSpc>
                <a:spcAft>
                  <a:spcPts val="500"/>
                </a:spcAft>
                <a:buNone/>
              </a:pPr>
              <a:r>
                <a:rPr lang="en-GB" sz="1000" b="1">
                  <a:solidFill>
                    <a:srgbClr val="1466AD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CHRONIC PRESENTATION</a:t>
              </a:r>
            </a:p>
            <a:p>
              <a:pPr algn="ctr" rtl="0">
                <a:lnSpc>
                  <a:spcPct val="80000"/>
                </a:lnSpc>
                <a:spcAft>
                  <a:spcPts val="300"/>
                </a:spcAft>
                <a:buNone/>
              </a:pPr>
              <a:r>
                <a:rPr lang="en-GB" sz="1300" b="1">
                  <a:solidFill>
                    <a:srgbClr val="1466AD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Digestive and liver impairment</a:t>
              </a:r>
              <a:endParaRPr lang="en-US" sz="1300" dirty="0">
                <a:solidFill>
                  <a:srgbClr val="1466AD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rtl="0">
                <a:lnSpc>
                  <a:spcPct val="80000"/>
                </a:lnSpc>
                <a:spcAft>
                  <a:spcPts val="200"/>
                </a:spcAft>
                <a:buNone/>
              </a:pPr>
              <a:r>
                <a:rPr lang="en-GB" sz="1030">
                  <a:solidFill>
                    <a:srgbClr val="C8133E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Chronic vomiting and anorexia</a:t>
              </a:r>
              <a:endParaRPr lang="en-US" sz="1030" dirty="0">
                <a:solidFill>
                  <a:srgbClr val="C8133E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rtl="0">
                <a:lnSpc>
                  <a:spcPct val="80000"/>
                </a:lnSpc>
                <a:spcAft>
                  <a:spcPts val="200"/>
                </a:spcAft>
                <a:buNone/>
              </a:pPr>
              <a:r>
                <a:rPr lang="en-GB" sz="960" b="1">
                  <a:solidFill>
                    <a:srgbClr val="C8133E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Aversion to protein</a:t>
              </a:r>
              <a:endParaRPr lang="en-US" sz="960" dirty="0">
                <a:solidFill>
                  <a:srgbClr val="C8133E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rtl="0">
                <a:lnSpc>
                  <a:spcPct val="80000"/>
                </a:lnSpc>
                <a:spcAft>
                  <a:spcPts val="200"/>
                </a:spcAft>
                <a:buNone/>
              </a:pPr>
              <a:r>
                <a:rPr lang="en-GB" sz="960" b="1">
                  <a:solidFill>
                    <a:srgbClr val="C8133E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Growth retardation</a:t>
              </a:r>
              <a:endParaRPr lang="en-US" sz="960" dirty="0">
                <a:solidFill>
                  <a:srgbClr val="C8133E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rtl="0">
                <a:lnSpc>
                  <a:spcPct val="80000"/>
                </a:lnSpc>
                <a:spcAft>
                  <a:spcPts val="200"/>
                </a:spcAft>
                <a:buNone/>
              </a:pPr>
              <a:r>
                <a:rPr lang="en-GB" sz="960" b="1">
                  <a:solidFill>
                    <a:srgbClr val="C8133E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Hepatomegaly</a:t>
              </a:r>
              <a:endParaRPr lang="en-US" sz="960" dirty="0">
                <a:solidFill>
                  <a:srgbClr val="C8133E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rtl="0">
                <a:lnSpc>
                  <a:spcPct val="80000"/>
                </a:lnSpc>
                <a:spcAft>
                  <a:spcPts val="1200"/>
                </a:spcAft>
                <a:buNone/>
              </a:pPr>
              <a:r>
                <a:rPr lang="en-GB" sz="960" b="1">
                  <a:solidFill>
                    <a:srgbClr val="C8133E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Cholestasis in some deficiencies</a:t>
              </a:r>
              <a:endParaRPr lang="en-US" sz="960" dirty="0">
                <a:solidFill>
                  <a:srgbClr val="C8133E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rtl="0">
                <a:lnSpc>
                  <a:spcPct val="80000"/>
                </a:lnSpc>
                <a:spcAft>
                  <a:spcPts val="300"/>
                </a:spcAft>
                <a:buNone/>
              </a:pPr>
              <a:r>
                <a:rPr lang="en-GB" sz="1300" b="1">
                  <a:solidFill>
                    <a:srgbClr val="1466AD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Neurological impairment</a:t>
              </a:r>
              <a:endParaRPr lang="en-US" sz="1300" dirty="0">
                <a:solidFill>
                  <a:srgbClr val="1466AD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rtl="0">
                <a:lnSpc>
                  <a:spcPct val="90000"/>
                </a:lnSpc>
                <a:buNone/>
              </a:pPr>
              <a:r>
                <a:rPr lang="en-GB" sz="960" b="1">
                  <a:solidFill>
                    <a:srgbClr val="C8133E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Learning disabilities</a:t>
              </a:r>
              <a:endParaRPr lang="en-US" sz="960" b="1" dirty="0">
                <a:solidFill>
                  <a:srgbClr val="C8133E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rtl="0">
                <a:lnSpc>
                  <a:spcPct val="90000"/>
                </a:lnSpc>
                <a:buNone/>
              </a:pPr>
              <a:r>
                <a:rPr lang="en-GB" sz="960" b="1">
                  <a:solidFill>
                    <a:srgbClr val="C8133E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Intellectual disability</a:t>
              </a:r>
              <a:endParaRPr lang="en-US" sz="960" b="1" dirty="0">
                <a:solidFill>
                  <a:srgbClr val="C8133E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rtl="0">
                <a:lnSpc>
                  <a:spcPct val="90000"/>
                </a:lnSpc>
                <a:buNone/>
              </a:pPr>
              <a:r>
                <a:rPr lang="en-GB" sz="960" b="1">
                  <a:solidFill>
                    <a:srgbClr val="C8133E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Headaches</a:t>
              </a:r>
              <a:endParaRPr lang="en-US" sz="960" b="1" dirty="0">
                <a:solidFill>
                  <a:srgbClr val="C8133E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rtl="0">
                <a:lnSpc>
                  <a:spcPct val="90000"/>
                </a:lnSpc>
                <a:buNone/>
              </a:pPr>
              <a:r>
                <a:rPr lang="en-GB" sz="960" b="1">
                  <a:solidFill>
                    <a:srgbClr val="C8133E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Tremors, ataxia, dysarthria</a:t>
              </a:r>
              <a:endParaRPr lang="en-US" sz="960" b="1" dirty="0">
                <a:solidFill>
                  <a:srgbClr val="C8133E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rtl="0">
                <a:lnSpc>
                  <a:spcPct val="80000"/>
                </a:lnSpc>
                <a:spcAft>
                  <a:spcPts val="1400"/>
                </a:spcAft>
                <a:buNone/>
              </a:pPr>
              <a:r>
                <a:rPr lang="en-GB" sz="960" b="1">
                  <a:solidFill>
                    <a:srgbClr val="C8133E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Progressive spastic diplegia or quadriplegia</a:t>
              </a:r>
              <a:endParaRPr lang="en-US" sz="960" b="1" dirty="0">
                <a:solidFill>
                  <a:srgbClr val="C8133E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rtl="0">
                <a:lnSpc>
                  <a:spcPct val="80000"/>
                </a:lnSpc>
                <a:buNone/>
              </a:pPr>
              <a:r>
                <a:rPr lang="en-GB" sz="1300" b="1">
                  <a:solidFill>
                    <a:srgbClr val="1466AD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Psychiatric disorders</a:t>
              </a:r>
              <a:endParaRPr lang="en-US" sz="1300" dirty="0">
                <a:solidFill>
                  <a:srgbClr val="1466AD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rtl="0">
                <a:lnSpc>
                  <a:spcPct val="80000"/>
                </a:lnSpc>
                <a:buNone/>
              </a:pPr>
              <a:r>
                <a:rPr lang="en-GB" sz="960" b="1">
                  <a:solidFill>
                    <a:srgbClr val="C8133E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Hyperactivity,</a:t>
              </a:r>
              <a:endParaRPr lang="en-US" sz="960" dirty="0">
                <a:solidFill>
                  <a:srgbClr val="C8133E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rtl="0">
                <a:lnSpc>
                  <a:spcPct val="80000"/>
                </a:lnSpc>
              </a:pPr>
              <a:r>
                <a:rPr lang="en-GB" sz="960" b="1">
                  <a:solidFill>
                    <a:srgbClr val="C8133E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Mood and behavioural disorders and autistic spectrum disorders</a:t>
              </a:r>
              <a:endParaRPr lang="en-US" sz="960" dirty="0">
                <a:solidFill>
                  <a:srgbClr val="C8133E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xmlns="" id="{CA4394A3-B315-6E08-EC3E-9757C6D25348}"/>
                </a:ext>
              </a:extLst>
            </p:cNvPr>
            <p:cNvSpPr txBox="1"/>
            <p:nvPr/>
          </p:nvSpPr>
          <p:spPr>
            <a:xfrm rot="16200000">
              <a:off x="20171" y="3964449"/>
              <a:ext cx="1122601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>
                <a:lnSpc>
                  <a:spcPct val="80000"/>
                </a:lnSpc>
              </a:pPr>
              <a:r>
                <a:rPr lang="en-GB" sz="1000" b="1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Additional tests</a:t>
              </a:r>
              <a:endParaRPr lang="en-US" sz="1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xmlns="" id="{3EC4D6C4-9DCB-445A-47B9-5F180FAA8ABD}"/>
                </a:ext>
              </a:extLst>
            </p:cNvPr>
            <p:cNvSpPr txBox="1"/>
            <p:nvPr/>
          </p:nvSpPr>
          <p:spPr>
            <a:xfrm rot="16200000">
              <a:off x="-1095494" y="5618286"/>
              <a:ext cx="2609088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en-GB" sz="2400" b="1">
                  <a:solidFill>
                    <a:srgbClr val="919190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Specialist workup</a:t>
              </a:r>
              <a:endParaRPr lang="en-US" sz="2400" dirty="0">
                <a:solidFill>
                  <a:srgbClr val="919190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xmlns="" id="{918425B4-F9AD-8801-DEDB-7C15EE051CAF}"/>
                </a:ext>
              </a:extLst>
            </p:cNvPr>
            <p:cNvSpPr txBox="1"/>
            <p:nvPr/>
          </p:nvSpPr>
          <p:spPr>
            <a:xfrm>
              <a:off x="846185" y="4109881"/>
              <a:ext cx="1775728" cy="44473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>
                <a:lnSpc>
                  <a:spcPct val="80000"/>
                </a:lnSpc>
                <a:spcAft>
                  <a:spcPts val="300"/>
                </a:spcAft>
                <a:buNone/>
              </a:pPr>
              <a:r>
                <a:rPr lang="en-GB" sz="900" b="1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Non-specialist laboratory workup</a:t>
              </a:r>
              <a:endParaRPr lang="en-US" sz="9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algn="ctr" rtl="0">
                <a:lnSpc>
                  <a:spcPct val="80000"/>
                </a:lnSpc>
              </a:pPr>
              <a:r>
                <a:rPr lang="en-GB" sz="8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Possible: cytolysis, cholestasis, hepatocellular insufficiency, hypokalaemia</a:t>
              </a:r>
              <a:endParaRPr lang="en-US" sz="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xmlns="" id="{E24AE36E-0C3C-8188-1CDA-6DBDE0FD253F}"/>
                </a:ext>
              </a:extLst>
            </p:cNvPr>
            <p:cNvSpPr txBox="1"/>
            <p:nvPr/>
          </p:nvSpPr>
          <p:spPr>
            <a:xfrm>
              <a:off x="2763516" y="4087559"/>
              <a:ext cx="3974687" cy="80554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>
                <a:lnSpc>
                  <a:spcPct val="80000"/>
                </a:lnSpc>
                <a:spcAft>
                  <a:spcPts val="300"/>
                </a:spcAft>
                <a:buNone/>
              </a:pPr>
              <a:r>
                <a:rPr lang="en-GB" sz="1000" b="1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Standard metabolic assessment</a:t>
              </a:r>
              <a:r>
                <a:rPr lang="en-GB" sz="1000" b="1" baseline="300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1</a:t>
              </a:r>
              <a:endParaRPr lang="en-US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algn="ctr" rtl="0">
                <a:lnSpc>
                  <a:spcPct val="80000"/>
                </a:lnSpc>
                <a:spcAft>
                  <a:spcPts val="200"/>
                </a:spcAft>
                <a:buNone/>
              </a:pPr>
              <a:r>
                <a:rPr lang="en-GB" sz="950" b="1">
                  <a:solidFill>
                    <a:srgbClr val="1466AD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HYPERAMMONAEMIA </a:t>
              </a:r>
              <a:r>
                <a:rPr lang="en-GB" sz="950" b="1" baseline="30000">
                  <a:solidFill>
                    <a:srgbClr val="1466AD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2</a:t>
              </a:r>
              <a:r>
                <a:rPr lang="en-GB" sz="950" b="1">
                  <a:solidFill>
                    <a:srgbClr val="1466AD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 + initial alkalosis then +/- acidosis</a:t>
              </a:r>
            </a:p>
            <a:p>
              <a:pPr algn="ctr" rtl="0">
                <a:lnSpc>
                  <a:spcPct val="80000"/>
                </a:lnSpc>
                <a:buNone/>
              </a:pPr>
              <a:r>
                <a:rPr lang="en-GB" sz="860" b="1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Hyperammonaemia = ammonia levels above the norm:</a:t>
              </a:r>
              <a:endParaRPr lang="en-US" sz="86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algn="ctr" rtl="0">
                <a:lnSpc>
                  <a:spcPct val="80000"/>
                </a:lnSpc>
                <a:spcAft>
                  <a:spcPts val="300"/>
                </a:spcAft>
                <a:buNone/>
              </a:pPr>
              <a:r>
                <a:rPr lang="en-GB" sz="9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Norm: Neonate ammonia &lt; 100 µmol/L, Non-neonate ammonia &lt; 50 µmol/L</a:t>
              </a:r>
              <a:endParaRPr lang="en-US" sz="9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algn="ctr" rtl="0">
                <a:lnSpc>
                  <a:spcPct val="80000"/>
                </a:lnSpc>
              </a:pPr>
              <a:r>
                <a:rPr lang="en-GB" sz="1000" b="1">
                  <a:solidFill>
                    <a:srgbClr val="CD1719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Severe hyperammonaemia</a:t>
              </a:r>
              <a:r>
                <a:rPr lang="fr-FR" sz="1000" b="1" dirty="0">
                  <a:solidFill>
                    <a:srgbClr val="CD1719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/>
              </a:r>
              <a:br>
                <a:rPr lang="fr-FR" sz="1000" b="1" dirty="0">
                  <a:solidFill>
                    <a:srgbClr val="CD1719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</a:br>
              <a:r>
                <a:rPr lang="en-GB" sz="1000" b="1">
                  <a:solidFill>
                    <a:srgbClr val="CD1719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if &gt;200 µmol/L (Neonates, infants)/&gt;150 umol/l (children and adults)</a:t>
              </a:r>
              <a:endParaRPr lang="en-US" sz="1000" dirty="0">
                <a:solidFill>
                  <a:srgbClr val="CD1719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xmlns="" id="{D5C40E27-6EE2-4157-B750-F63848E87E3B}"/>
                </a:ext>
              </a:extLst>
            </p:cNvPr>
            <p:cNvSpPr txBox="1"/>
            <p:nvPr/>
          </p:nvSpPr>
          <p:spPr>
            <a:xfrm>
              <a:off x="1814728" y="5101132"/>
              <a:ext cx="2502693" cy="47891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rtl="0">
                <a:lnSpc>
                  <a:spcPct val="70000"/>
                </a:lnSpc>
              </a:pPr>
              <a:r>
                <a:rPr lang="en-GB" sz="2200" b="1">
                  <a:solidFill>
                    <a:srgbClr val="C8133E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Urea cycle disorder?</a:t>
              </a:r>
              <a:endParaRPr lang="en-US" sz="2200" dirty="0">
                <a:solidFill>
                  <a:srgbClr val="C8133E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xmlns="" id="{BC4221D4-C07D-9B91-9F82-44620FC4E3FE}"/>
                </a:ext>
              </a:extLst>
            </p:cNvPr>
            <p:cNvSpPr txBox="1"/>
            <p:nvPr/>
          </p:nvSpPr>
          <p:spPr>
            <a:xfrm>
              <a:off x="7059114" y="4154984"/>
              <a:ext cx="3324860" cy="177689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rtl="0">
                <a:lnSpc>
                  <a:spcPct val="80000"/>
                </a:lnSpc>
                <a:spcAft>
                  <a:spcPts val="400"/>
                </a:spcAft>
                <a:buNone/>
              </a:pPr>
              <a:r>
                <a:rPr lang="en-GB" sz="950" b="1" dirty="0"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Urgent specialist advice from </a:t>
              </a:r>
              <a:r>
                <a:rPr lang="en-GB" sz="950" b="1" u="sng" dirty="0">
                  <a:solidFill>
                    <a:srgbClr val="275B9B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xmlns="" val="tx"/>
                      </a:ext>
                    </a:extLst>
                  </a:hlinkClick>
                </a:rPr>
                <a:t>Centre of Excellence:</a:t>
              </a:r>
              <a:r>
                <a:rPr lang="en-GB" sz="950" b="1" u="sng" dirty="0">
                  <a:solidFill>
                    <a:srgbClr val="275B9B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 </a:t>
              </a:r>
              <a:r>
                <a:rPr lang="en-GB" sz="950" b="1" u="sng" dirty="0">
                  <a:solidFill>
                    <a:srgbClr val="275B9B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xmlns="" val="tx"/>
                      </a:ext>
                    </a:extLst>
                  </a:hlinkClick>
                </a:rPr>
                <a:t>Rare Disease Centre of Reference / Competence</a:t>
              </a:r>
              <a:r>
                <a:rPr lang="en-GB" sz="950" b="1" dirty="0">
                  <a:solidFill>
                    <a:srgbClr val="275B9B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,</a:t>
              </a:r>
              <a:r>
                <a:rPr lang="en-GB" sz="950" b="1" dirty="0">
                  <a:solidFill>
                    <a:srgbClr val="C8133E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 </a:t>
              </a:r>
              <a:r>
                <a:rPr lang="en-GB" sz="950" b="1" dirty="0"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as soon as the results of the standard metabolic assessment are received:</a:t>
              </a:r>
              <a:r>
                <a:rPr lang="en-GB" sz="950" b="1" u="sng" strike="noStrike" dirty="0">
                  <a:effectLst/>
                  <a:uFill>
                    <a:solidFill>
                      <a:schemeClr val="bg1"/>
                    </a:solidFill>
                  </a:uFill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xmlns="" val="tx"/>
                      </a:ext>
                    </a:extLst>
                  </a:hlinkClick>
                </a:rPr>
                <a:t> </a:t>
              </a:r>
              <a:r>
                <a:rPr lang="en-GB" sz="950" b="1" i="1" u="sng" dirty="0">
                  <a:solidFill>
                    <a:srgbClr val="275B9B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xmlns="" val="tx"/>
                      </a:ext>
                    </a:extLst>
                  </a:hlinkClick>
                </a:rPr>
                <a:t>https://www.filiere-a2m.fr/annuaire/</a:t>
              </a:r>
              <a:endParaRPr lang="en-US" sz="950" dirty="0">
                <a:solidFill>
                  <a:srgbClr val="275B9B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rtl="0">
                <a:lnSpc>
                  <a:spcPct val="80000"/>
                </a:lnSpc>
                <a:spcAft>
                  <a:spcPts val="400"/>
                </a:spcAft>
                <a:buNone/>
              </a:pPr>
              <a:r>
                <a:rPr lang="en-GB" sz="950" b="1" dirty="0"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Start the parallel treatment urgently: Refer to the</a:t>
              </a:r>
              <a:r>
                <a:rPr lang="en-GB" sz="950" b="1" u="sng" strike="noStrike" dirty="0">
                  <a:effectLst/>
                  <a:uFill>
                    <a:solidFill>
                      <a:schemeClr val="bg1"/>
                    </a:solidFill>
                  </a:uFill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  <a:hlinkClick r:id="rId5" action="ppaction://hlinkfile">
                    <a:extLst>
                      <a:ext uri="{A12FA001-AC4F-418D-AE19-62706E023703}">
                        <ahyp:hlinkClr xmlns:ahyp="http://schemas.microsoft.com/office/drawing/2018/hyperlinkcolor" xmlns="" val="tx"/>
                      </a:ext>
                    </a:extLst>
                  </a:hlinkClick>
                </a:rPr>
                <a:t> </a:t>
              </a:r>
              <a:r>
                <a:rPr lang="en-GB" sz="950" b="1" u="sng" dirty="0">
                  <a:solidFill>
                    <a:srgbClr val="275B9B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  <a:hlinkClick r:id="rId5" action="ppaction://hlinkfile">
                    <a:extLst>
                      <a:ext uri="{A12FA001-AC4F-418D-AE19-62706E023703}">
                        <ahyp:hlinkClr xmlns:ahyp="http://schemas.microsoft.com/office/drawing/2018/hyperlinkcolor" xmlns="" val="tx"/>
                      </a:ext>
                    </a:extLst>
                  </a:hlinkClick>
                </a:rPr>
                <a:t>emergency protocols</a:t>
              </a:r>
              <a:r>
                <a:rPr lang="en-GB" sz="950" b="1" dirty="0"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 for each symptom and/or disease:</a:t>
              </a:r>
              <a:r>
                <a:rPr lang="en-GB" sz="950" b="1" u="sng" strike="noStrike" dirty="0">
                  <a:effectLst/>
                  <a:uFill>
                    <a:solidFill>
                      <a:schemeClr val="bg1"/>
                    </a:solidFill>
                  </a:uFill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  <a:hlinkClick r:id="rId6">
                    <a:extLst>
                      <a:ext uri="{A12FA001-AC4F-418D-AE19-62706E023703}">
                        <ahyp:hlinkClr xmlns:ahyp="http://schemas.microsoft.com/office/drawing/2018/hyperlinkcolor" xmlns="" val="tx"/>
                      </a:ext>
                    </a:extLst>
                  </a:hlinkClick>
                </a:rPr>
                <a:t> </a:t>
              </a:r>
              <a:r>
                <a:rPr lang="en-GB" sz="950" b="1" u="sng" dirty="0">
                  <a:solidFill>
                    <a:srgbClr val="275B9B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  <a:hlinkClick r:id="rId6">
                    <a:extLst>
                      <a:ext uri="{A12FA001-AC4F-418D-AE19-62706E023703}">
                        <ahyp:hlinkClr xmlns:ahyp="http://schemas.microsoft.com/office/drawing/2018/hyperlinkcolor" xmlns="" val="tx"/>
                      </a:ext>
                    </a:extLst>
                  </a:hlinkClick>
                </a:rPr>
                <a:t>https://www.filiere-g2m.fr/urgences</a:t>
              </a:r>
              <a:endParaRPr lang="en-US" sz="950" dirty="0">
                <a:solidFill>
                  <a:srgbClr val="275B9B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rtl="0">
                <a:lnSpc>
                  <a:spcPct val="80000"/>
                </a:lnSpc>
                <a:spcAft>
                  <a:spcPts val="400"/>
                </a:spcAft>
                <a:buNone/>
              </a:pPr>
              <a:r>
                <a:rPr lang="en-GB" sz="950" b="1" dirty="0"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Specialist treatment coordinated by a Centre of Excellence</a:t>
              </a:r>
              <a:endParaRPr lang="en-US" sz="950" dirty="0"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rtl="0">
                <a:lnSpc>
                  <a:spcPct val="80000"/>
                </a:lnSpc>
                <a:spcAft>
                  <a:spcPts val="800"/>
                </a:spcAft>
                <a:buNone/>
              </a:pPr>
              <a:r>
                <a:rPr lang="en-GB" sz="950" b="1" dirty="0"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Genetic counselling, family screening in a specialist centre</a:t>
              </a:r>
              <a:endParaRPr lang="en-US" sz="950" dirty="0"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rtl="0">
                <a:lnSpc>
                  <a:spcPct val="80000"/>
                </a:lnSpc>
              </a:pPr>
              <a:r>
                <a:rPr lang="en-GB" sz="950" b="1" dirty="0">
                  <a:solidFill>
                    <a:srgbClr val="275B9B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For more information </a:t>
              </a:r>
              <a:r>
                <a:rPr lang="en-GB" sz="950" b="1" u="sng" dirty="0">
                  <a:solidFill>
                    <a:srgbClr val="275B9B"/>
                  </a:solidFill>
                  <a:effectLst/>
                  <a:uFill>
                    <a:solidFill>
                      <a:schemeClr val="bg1"/>
                    </a:solidFill>
                  </a:uFill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:</a:t>
              </a:r>
              <a:r>
                <a:rPr lang="en-GB" sz="950" b="1" u="sng" strike="noStrike" dirty="0">
                  <a:solidFill>
                    <a:srgbClr val="275B9B"/>
                  </a:solidFill>
                  <a:effectLst/>
                  <a:uFill>
                    <a:solidFill>
                      <a:schemeClr val="bg1"/>
                    </a:solidFill>
                  </a:uFill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  <a:hlinkClick r:id="rId7">
                    <a:extLst>
                      <a:ext uri="{A12FA001-AC4F-418D-AE19-62706E023703}">
                        <ahyp:hlinkClr xmlns:ahyp="http://schemas.microsoft.com/office/drawing/2018/hyperlinkcolor" xmlns="" val="tx"/>
                      </a:ext>
                    </a:extLst>
                  </a:hlinkClick>
                </a:rPr>
                <a:t> PNDS: French National Authority for Health - Urea Cycle Disorders </a:t>
              </a:r>
              <a:r>
                <a:rPr lang="en-GB" sz="950" b="1" u="sng" strike="noStrike" dirty="0">
                  <a:solidFill>
                    <a:srgbClr val="275B9B"/>
                  </a:solidFill>
                  <a:effectLst/>
                  <a:uFill>
                    <a:solidFill>
                      <a:schemeClr val="bg1"/>
                    </a:solidFill>
                  </a:uFill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 </a:t>
              </a:r>
              <a:r>
                <a:rPr lang="en-GB" sz="950" b="1" u="sng" strike="noStrike" dirty="0">
                  <a:solidFill>
                    <a:srgbClr val="275B9B"/>
                  </a:solidFill>
                  <a:effectLst/>
                  <a:uFill>
                    <a:solidFill>
                      <a:schemeClr val="bg1"/>
                    </a:solidFill>
                  </a:uFill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  <a:hlinkClick r:id="rId7">
                    <a:extLst>
                      <a:ext uri="{A12FA001-AC4F-418D-AE19-62706E023703}">
                        <ahyp:hlinkClr xmlns:ahyp="http://schemas.microsoft.com/office/drawing/2018/hyperlinkcolor" xmlns="" val="tx"/>
                      </a:ext>
                    </a:extLst>
                  </a:hlinkClick>
                </a:rPr>
                <a:t> (has-sante.fr)</a:t>
              </a:r>
              <a:endParaRPr lang="en-US" sz="950" u="sng" dirty="0">
                <a:solidFill>
                  <a:srgbClr val="275B9B"/>
                </a:solidFill>
                <a:effectLst/>
                <a:uFill>
                  <a:solidFill>
                    <a:schemeClr val="bg1"/>
                  </a:solidFill>
                </a:uFill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xmlns="" id="{9D749E9D-1BF5-5092-7A9F-D66C277DB50B}"/>
                </a:ext>
              </a:extLst>
            </p:cNvPr>
            <p:cNvSpPr txBox="1"/>
            <p:nvPr/>
          </p:nvSpPr>
          <p:spPr>
            <a:xfrm>
              <a:off x="1951683" y="5805901"/>
              <a:ext cx="863907" cy="2215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>
                <a:lnSpc>
                  <a:spcPct val="80000"/>
                </a:lnSpc>
              </a:pPr>
              <a:r>
                <a:rPr lang="en-GB" sz="9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No specific anomalies</a:t>
              </a:r>
              <a:endParaRPr lang="en-US" sz="9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xmlns="" id="{E8BAF331-BE07-BCE4-F21B-51B1D311AEBF}"/>
                </a:ext>
              </a:extLst>
            </p:cNvPr>
            <p:cNvSpPr txBox="1"/>
            <p:nvPr/>
          </p:nvSpPr>
          <p:spPr>
            <a:xfrm>
              <a:off x="1926918" y="6501932"/>
              <a:ext cx="1187757" cy="1969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>
                <a:lnSpc>
                  <a:spcPct val="80000"/>
                </a:lnSpc>
              </a:pPr>
              <a:r>
                <a:rPr lang="en-GB" sz="800" b="1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Secondary causes of hyperammonaemia </a:t>
              </a:r>
              <a:r>
                <a:rPr lang="en-GB" sz="800" b="1" baseline="300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4</a:t>
              </a:r>
              <a:endParaRPr lang="en-US" sz="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xmlns="" id="{BB74253B-B5B1-2CD0-B0A3-EB0DFFE35CC8}"/>
                </a:ext>
              </a:extLst>
            </p:cNvPr>
            <p:cNvSpPr txBox="1"/>
            <p:nvPr/>
          </p:nvSpPr>
          <p:spPr>
            <a:xfrm>
              <a:off x="3331290" y="5619848"/>
              <a:ext cx="2133600" cy="76674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87313" algn="ctr" rtl="0">
                <a:lnSpc>
                  <a:spcPct val="90000"/>
                </a:lnSpc>
                <a:spcAft>
                  <a:spcPts val="300"/>
                </a:spcAft>
                <a:buNone/>
              </a:pPr>
              <a:r>
                <a:rPr lang="en-GB" sz="830" b="1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Specialist metabolic assessment</a:t>
              </a:r>
              <a:r>
                <a:rPr lang="en-GB" sz="830" b="1" baseline="300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3</a:t>
              </a:r>
              <a:endParaRPr lang="en-US" sz="83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rtl="0">
                <a:lnSpc>
                  <a:spcPct val="90000"/>
                </a:lnSpc>
                <a:spcAft>
                  <a:spcPts val="300"/>
                </a:spcAft>
                <a:buNone/>
              </a:pPr>
              <a:r>
                <a:rPr lang="en-GB" sz="83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Plasma:</a:t>
              </a:r>
              <a:r>
                <a:rPr lang="en-GB" sz="830" b="1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 amino acid chromatography</a:t>
              </a:r>
              <a:r>
                <a:rPr lang="fr-FR" sz="83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/>
              </a:r>
              <a:br>
                <a:rPr lang="fr-FR" sz="83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</a:br>
              <a:r>
                <a:rPr lang="en-GB" sz="83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acylcarnitine profile</a:t>
              </a:r>
              <a:endParaRPr lang="en-US" sz="83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rtl="0">
                <a:lnSpc>
                  <a:spcPct val="90000"/>
                </a:lnSpc>
              </a:pPr>
              <a:r>
                <a:rPr lang="en-GB" sz="83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Urine: </a:t>
              </a:r>
              <a:r>
                <a:rPr lang="en-GB" sz="830" b="1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orotic acid levels,</a:t>
              </a:r>
              <a:r>
                <a:rPr lang="en-GB" sz="83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 organic acid chromatography</a:t>
              </a:r>
              <a:endParaRPr lang="en-US" sz="83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xmlns="" id="{C7C42227-7C86-3D1D-A8D7-F4677DD43435}"/>
                </a:ext>
              </a:extLst>
            </p:cNvPr>
            <p:cNvSpPr txBox="1"/>
            <p:nvPr/>
          </p:nvSpPr>
          <p:spPr>
            <a:xfrm>
              <a:off x="5941128" y="5839427"/>
              <a:ext cx="687014" cy="2215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>
                <a:lnSpc>
                  <a:spcPct val="80000"/>
                </a:lnSpc>
              </a:pPr>
              <a:r>
                <a:rPr lang="en-GB" sz="9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Telltale abnormalities</a:t>
              </a:r>
              <a:endParaRPr lang="en-US" sz="9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xmlns="" id="{FF286FAE-A281-3960-C964-AD0412CBAAA9}"/>
                </a:ext>
              </a:extLst>
            </p:cNvPr>
            <p:cNvSpPr txBox="1"/>
            <p:nvPr/>
          </p:nvSpPr>
          <p:spPr>
            <a:xfrm>
              <a:off x="4617333" y="6489620"/>
              <a:ext cx="1978592" cy="2215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>
                <a:lnSpc>
                  <a:spcPct val="80000"/>
                </a:lnSpc>
              </a:pPr>
              <a:r>
                <a:rPr lang="en-GB" sz="900" b="1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Confirmatory genetic analysis </a:t>
              </a:r>
              <a:r>
                <a:rPr lang="en-GB" sz="9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to be carried out subsequently by a specialist centre</a:t>
              </a:r>
              <a:endParaRPr lang="en-US" sz="9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xmlns="" id="{A9EA301F-7477-B2F8-58EF-2E7EC6BFB975}"/>
                </a:ext>
              </a:extLst>
            </p:cNvPr>
            <p:cNvSpPr txBox="1"/>
            <p:nvPr/>
          </p:nvSpPr>
          <p:spPr>
            <a:xfrm>
              <a:off x="7272869" y="6199465"/>
              <a:ext cx="2823740" cy="14927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rtl="0"/>
              <a:r>
                <a:rPr lang="en-GB" sz="97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Specialist medical opinion and reference laboratory</a:t>
              </a:r>
              <a:endParaRPr lang="en-US" sz="97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xmlns="" id="{7B8AE437-C8D3-C14E-1141-61315FB6E40D}"/>
                </a:ext>
              </a:extLst>
            </p:cNvPr>
            <p:cNvSpPr txBox="1"/>
            <p:nvPr/>
          </p:nvSpPr>
          <p:spPr>
            <a:xfrm>
              <a:off x="446663" y="6878728"/>
              <a:ext cx="9247882" cy="59516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54000" indent="-54000" rtl="0">
                <a:lnSpc>
                  <a:spcPct val="85000"/>
                </a:lnSpc>
                <a:buNone/>
              </a:pPr>
              <a:r>
                <a:rPr lang="en-GB" sz="650" b="1" baseline="30000">
                  <a:solidFill>
                    <a:srgbClr val="275B9B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1</a:t>
              </a:r>
              <a:r>
                <a:rPr lang="en-GB" sz="650" b="1">
                  <a:solidFill>
                    <a:srgbClr val="275B9B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 Standard metabolic assessment - Blood: ammonia levels, blood gases, blood sugar, lactates, ketosis test (urine dipstick test and/or capillary blood ketones</a:t>
              </a:r>
              <a:r>
                <a:rPr lang="en-GB" sz="650">
                  <a:solidFill>
                    <a:srgbClr val="275B9B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). To be performed immediately where there is no obvious cause, </a:t>
              </a:r>
              <a:r>
                <a:rPr lang="en-GB" sz="650" b="1">
                  <a:solidFill>
                    <a:srgbClr val="275B9B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at the same time as looking for other causes: sepsis (neonates), brain damage: trauma-related, vascular, infection-related, encephalitis etc., drug toxicity, other metabolic diseases. Refer to the emergency protocol for coma</a:t>
              </a:r>
              <a:endParaRPr lang="en-US" sz="650" b="1" dirty="0">
                <a:solidFill>
                  <a:srgbClr val="275B9B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marL="54000" indent="-54000" rtl="0">
                <a:lnSpc>
                  <a:spcPct val="85000"/>
                </a:lnSpc>
                <a:buNone/>
              </a:pPr>
              <a:r>
                <a:rPr lang="en-GB" sz="650" baseline="30000">
                  <a:solidFill>
                    <a:srgbClr val="275B9B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2</a:t>
              </a:r>
              <a:r>
                <a:rPr lang="en-GB" sz="650">
                  <a:solidFill>
                    <a:srgbClr val="275B9B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 Pay attention to sample-taking conditions. Always perform tests but do not necessarily wait for test results to start treatment. Ammonia level norms may vary depending on the laboratory.</a:t>
              </a:r>
            </a:p>
            <a:p>
              <a:pPr marL="54000" rtl="0">
                <a:lnSpc>
                  <a:spcPct val="85000"/>
                </a:lnSpc>
                <a:buNone/>
              </a:pPr>
              <a:r>
                <a:rPr lang="en-GB" sz="650">
                  <a:solidFill>
                    <a:srgbClr val="275B9B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The severity and impact of hyperammonaemia may vary depending on age and/or presentation type. </a:t>
              </a:r>
              <a:r>
                <a:rPr lang="en-GB" sz="650" b="1">
                  <a:solidFill>
                    <a:srgbClr val="275B9B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Treat severe cases of Hyperammonaemia in intensive care.</a:t>
              </a:r>
              <a:endParaRPr lang="en-US" sz="650" b="1" dirty="0">
                <a:solidFill>
                  <a:srgbClr val="275B9B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marL="54000" indent="-54000" rtl="0">
                <a:lnSpc>
                  <a:spcPct val="85000"/>
                </a:lnSpc>
                <a:buNone/>
              </a:pPr>
              <a:r>
                <a:rPr lang="en-GB" sz="650" baseline="30000">
                  <a:solidFill>
                    <a:srgbClr val="275B9B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3</a:t>
              </a:r>
              <a:r>
                <a:rPr lang="en-GB" sz="650">
                  <a:solidFill>
                    <a:srgbClr val="275B9B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It is important to take samples during the acute phase, and as soon as possible, ideally before starting any treatment, though this should not be delayed.</a:t>
              </a:r>
              <a:endParaRPr lang="en-US" sz="650" dirty="0">
                <a:solidFill>
                  <a:srgbClr val="275B9B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marL="54000" rtl="0">
                <a:lnSpc>
                  <a:spcPct val="85000"/>
                </a:lnSpc>
                <a:buNone/>
              </a:pPr>
              <a:r>
                <a:rPr lang="en-GB" sz="650">
                  <a:solidFill>
                    <a:srgbClr val="275B9B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The samples that are essential for diagnosis </a:t>
              </a:r>
              <a:r>
                <a:rPr lang="en-GB" sz="650">
                  <a:solidFill>
                    <a:srgbClr val="275B9B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are</a:t>
              </a:r>
              <a:r>
                <a:rPr lang="en-GB" sz="650">
                  <a:solidFill>
                    <a:srgbClr val="275B9B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 in bold, while the others may be useful to interpret the metabolic assessment and eliminate certain differential diagnoses.</a:t>
              </a:r>
              <a:endParaRPr lang="en-US" sz="650" dirty="0">
                <a:solidFill>
                  <a:srgbClr val="275B9B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marL="54000" indent="-54000" rtl="0">
                <a:lnSpc>
                  <a:spcPct val="85000"/>
                </a:lnSpc>
              </a:pPr>
              <a:r>
                <a:rPr lang="en-GB" sz="650" baseline="30000">
                  <a:solidFill>
                    <a:srgbClr val="275B9B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4</a:t>
              </a:r>
              <a:r>
                <a:rPr lang="en-GB" sz="650">
                  <a:solidFill>
                    <a:srgbClr val="275B9B"/>
                  </a:solidFill>
                  <a:effectLst/>
                  <a:latin typeface="Arial" panose="020B06040202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 Hepatocellular insufficiency, drugs (valproate,etc.), portosystemic shunts (portocaval shunts, some infections including bacterial urease in urine +, some tumours, etc.), others (severe malnutrition, etc.).</a:t>
              </a:r>
              <a:endParaRPr lang="en-US" sz="650" dirty="0">
                <a:solidFill>
                  <a:srgbClr val="275B9B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856374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615</Words>
  <Application>Microsoft Office PowerPoint</Application>
  <PresentationFormat>Custom</PresentationFormat>
  <Paragraphs>74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Microsoft Sans Serif</vt:lpstr>
      <vt:lpstr>Тема Office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s5150</dc:creator>
  <cp:lastModifiedBy>Chloé Garcès</cp:lastModifiedBy>
  <cp:revision>18</cp:revision>
  <dcterms:created xsi:type="dcterms:W3CDTF">2025-03-11T08:53:45Z</dcterms:created>
  <dcterms:modified xsi:type="dcterms:W3CDTF">2025-03-31T15:08:50Z</dcterms:modified>
</cp:coreProperties>
</file>